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media/image16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1pPr>
    <a:lvl2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2pPr>
    <a:lvl3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3pPr>
    <a:lvl4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4pPr>
    <a:lvl5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5pPr>
    <a:lvl6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6pPr>
    <a:lvl7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7pPr>
    <a:lvl8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8pPr>
    <a:lvl9pPr marL="0" marR="0" indent="0" algn="l" defTabSz="2438338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tabLst/>
      <a:defRPr b="0" baseline="0" cap="none" i="0" spc="0" strike="noStrike" sz="4800" u="none" kumimoji="0" normalizeH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C7B018BB-80A7-4F77-B60F-C8B233D01FF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1">
                  <a:lumOff val="13543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solidFill>
            <a:srgbClr val="014D80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09D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61D836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027002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E3E5E8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chemeClr val="accent4">
              <a:hueOff val="-613784"/>
              <a:lumOff val="1275"/>
            </a:schemeClr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4">
                  <a:hueOff val="-613784"/>
                  <a:lumOff val="1275"/>
                </a:schemeClr>
              </a:solidFill>
              <a:prstDash val="solid"/>
              <a:miter lim="400000"/>
            </a:ln>
          </a:top>
          <a:bottom>
            <a:ln w="12700" cap="flat">
              <a:solidFill>
                <a:srgbClr val="E3E5E8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E3E5E8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FF530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379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C0C0C0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98195F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12700" cap="flat">
              <a:solidFill>
                <a:srgbClr val="A9A9A9"/>
              </a:solidFill>
              <a:prstDash val="solid"/>
              <a:miter lim="400000"/>
            </a:ln>
          </a:right>
          <a:top>
            <a:ln w="38100" cap="flat">
              <a:solidFill>
                <a:schemeClr val="accent6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9A9A9"/>
              </a:solidFill>
              <a:prstDash val="solid"/>
              <a:miter lim="400000"/>
            </a:ln>
          </a:insideH>
          <a:insideV>
            <a:ln w="12700" cap="flat">
              <a:solidFill>
                <a:srgbClr val="A9A9A9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C0C0C0"/>
              </a:solidFill>
              <a:prstDash val="solid"/>
              <a:miter lim="400000"/>
            </a:ln>
          </a:left>
          <a:right>
            <a:ln w="12700" cap="flat">
              <a:solidFill>
                <a:srgbClr val="C0C0C0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C0C0C0"/>
              </a:solidFill>
              <a:prstDash val="solid"/>
              <a:miter lim="400000"/>
            </a:ln>
          </a:bottom>
          <a:insideH>
            <a:ln w="12700" cap="flat">
              <a:solidFill>
                <a:srgbClr val="C0C0C0"/>
              </a:solidFill>
              <a:prstDash val="solid"/>
              <a:miter lim="400000"/>
            </a:ln>
          </a:insideH>
          <a:insideV>
            <a:ln w="12700" cap="flat">
              <a:solidFill>
                <a:srgbClr val="C0C0C0"/>
              </a:solidFill>
              <a:prstDash val="solid"/>
              <a:miter lim="400000"/>
            </a:ln>
          </a:insideV>
        </a:tcBdr>
        <a:fill>
          <a:solidFill>
            <a:srgbClr val="650E48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747676">
              <a:alpha val="64000"/>
            </a:srgbClr>
          </a:solidFill>
        </a:fill>
      </a:tcStyle>
    </a:band2H>
    <a:firstCol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A9A9A9"/>
              </a:solidFill>
              <a:prstDash val="solid"/>
              <a:miter lim="400000"/>
            </a:ln>
          </a:left>
          <a:right>
            <a:ln w="381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262727"/>
          </a:solidFill>
        </a:fill>
      </a:tcStyle>
    </a:firstCol>
    <a:la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381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A9A9A9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A9A9A9"/>
              </a:solidFill>
              <a:prstDash val="solid"/>
              <a:miter lim="400000"/>
            </a:ln>
          </a:top>
          <a:bottom>
            <a:ln w="381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42424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9" name="Shape 14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hor and Date"/>
          <p:cNvSpPr txBox="1"/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12" name="Presentation Title"/>
          <p:cNvSpPr txBox="1"/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13" name="Body Level One…"/>
          <p:cNvSpPr txBox="1"/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4" name="Slide Number"/>
          <p:cNvSpPr txBox="1"/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tat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Body Level One…"/>
          <p:cNvSpPr txBox="1"/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Statement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ig F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Fact information"/>
          <p:cNvSpPr txBox="1"/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Fact information</a:t>
            </a:r>
          </a:p>
        </p:txBody>
      </p:sp>
      <p:sp>
        <p:nvSpPr>
          <p:cNvPr id="107" name="Body Level One…"/>
          <p:cNvSpPr txBox="1"/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b="1" spc="-250" sz="25000"/>
            </a:lvl5pPr>
          </a:lstStyle>
          <a:p>
            <a:pPr/>
            <a:r>
              <a:t>100%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0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Attribution"/>
          <p:cNvSpPr txBox="1"/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Attribution</a:t>
            </a:r>
          </a:p>
        </p:txBody>
      </p:sp>
      <p:sp>
        <p:nvSpPr>
          <p:cNvPr id="116" name="Body Level One…"/>
          <p:cNvSpPr txBox="1"/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  <a:lvl2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2pPr>
            <a:lvl3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3pPr>
            <a:lvl4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4pPr>
            <a:lvl5pPr marL="638923" indent="-469900">
              <a:spcBef>
                <a:spcPts val="0"/>
              </a:spcBef>
              <a:buSzTx/>
              <a:buNone/>
              <a:defRPr spc="-170" sz="85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5pPr>
          </a:lstStyle>
          <a:p>
            <a:pPr/>
            <a:r>
              <a:t>“Notable Quote”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11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eg"/>
          <p:cNvSpPr/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5" name="824910546_2681x1332.jpeg"/>
          <p:cNvSpPr/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6" name="575395635_960x639.jpeg"/>
          <p:cNvSpPr/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Image"/>
          <p:cNvSpPr/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2" name="Presentation Title"/>
          <p:cNvSpPr txBox="1"/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pc="-232" sz="11600"/>
            </a:lvl1pPr>
          </a:lstStyle>
          <a:p>
            <a:pPr/>
            <a:r>
              <a:t>Presentation Title</a:t>
            </a:r>
          </a:p>
        </p:txBody>
      </p:sp>
      <p:sp>
        <p:nvSpPr>
          <p:cNvPr id="23" name="Author and Date"/>
          <p:cNvSpPr txBox="1"/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3600"/>
            </a:lvl1pPr>
          </a:lstStyle>
          <a:p>
            <a:pPr/>
            <a:r>
              <a:t>Author and Date</a:t>
            </a:r>
          </a:p>
        </p:txBody>
      </p:sp>
      <p:sp>
        <p:nvSpPr>
          <p:cNvPr id="24" name="Body Level One…"/>
          <p:cNvSpPr txBox="1"/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Presentation Subtitle 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2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Photo 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lide Title"/>
          <p:cNvSpPr txBox="1"/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pPr/>
            <a:r>
              <a:t>Slide Title</a:t>
            </a:r>
          </a:p>
        </p:txBody>
      </p:sp>
      <p:sp>
        <p:nvSpPr>
          <p:cNvPr id="33" name="Body Level One…"/>
          <p:cNvSpPr txBox="1"/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5pPr>
          </a:lstStyle>
          <a:p>
            <a:pPr/>
            <a:r>
              <a:t>Slide Subtitle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34" name="92709243_1322x1323.jpeg"/>
          <p:cNvSpPr/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5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lide Title"/>
          <p:cNvSpPr txBox="1"/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43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44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5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lide Title"/>
          <p:cNvSpPr txBox="1"/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61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62" name="Body Level One…"/>
          <p:cNvSpPr txBox="1"/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63" name="824910546_2681x1332.jpeg"/>
          <p:cNvSpPr/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64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ection Title"/>
          <p:cNvSpPr txBox="1"/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b="0" spc="-232" sz="11600">
                <a:latin typeface="Helvetica Neue Medium"/>
                <a:ea typeface="Helvetica Neue Medium"/>
                <a:cs typeface="Helvetica Neue Medium"/>
                <a:sym typeface="Helvetica Neue Medium"/>
              </a:defRPr>
            </a:lvl1pPr>
          </a:lstStyle>
          <a:p>
            <a:pPr/>
            <a:r>
              <a:t>Section Title</a:t>
            </a:r>
          </a:p>
        </p:txBody>
      </p:sp>
      <p:sp>
        <p:nvSpPr>
          <p:cNvPr id="72" name="Slide Number"/>
          <p:cNvSpPr txBox="1"/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pPr/>
            <a:r>
              <a:t>Slide Title</a:t>
            </a:r>
          </a:p>
        </p:txBody>
      </p:sp>
      <p:sp>
        <p:nvSpPr>
          <p:cNvPr id="80" name="Slide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Slide Subtitle</a:t>
            </a:r>
          </a:p>
        </p:txBody>
      </p:sp>
      <p:sp>
        <p:nvSpPr>
          <p:cNvPr id="8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Agenda Title"/>
          <p:cNvSpPr txBox="1"/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pPr/>
            <a:r>
              <a:t>Agenda Title</a:t>
            </a:r>
          </a:p>
        </p:txBody>
      </p:sp>
      <p:sp>
        <p:nvSpPr>
          <p:cNvPr id="89" name="Agenda Subtitle"/>
          <p:cNvSpPr txBox="1"/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b="1" sz="5500"/>
            </a:lvl1pPr>
          </a:lstStyle>
          <a:p>
            <a:pPr/>
            <a:r>
              <a:t>Agenda Subtitle</a:t>
            </a:r>
          </a:p>
        </p:txBody>
      </p:sp>
      <p:sp>
        <p:nvSpPr>
          <p:cNvPr id="90" name="Body Level One…"/>
          <p:cNvSpPr txBox="1"/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pc="-55" sz="5500"/>
            </a:lvl5pPr>
          </a:lstStyle>
          <a:p>
            <a:pPr/>
            <a:r>
              <a:t>Agenda Topics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9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Relationship Id="rId14" Type="http://schemas.openxmlformats.org/officeDocument/2006/relationships/slideLayout" Target="../slideLayouts/slideLayout13.xml"/><Relationship Id="rId15" Type="http://schemas.openxmlformats.org/officeDocument/2006/relationships/slideLayout" Target="../slideLayouts/slideLayout14.xml"/><Relationship Id="rId16" Type="http://schemas.openxmlformats.org/officeDocument/2006/relationships/slideLayout" Target="../slideLayouts/slideLayout15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Title"/>
          <p:cNvSpPr txBox="1"/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Title</a:t>
            </a:r>
          </a:p>
        </p:txBody>
      </p:sp>
      <p:sp>
        <p:nvSpPr>
          <p:cNvPr id="3" name="Body Level One…"/>
          <p:cNvSpPr txBox="1"/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Slide bullet text</a:t>
            </a:r>
          </a:p>
          <a:p>
            <a:pPr lvl="1"/>
            <a:r>
              <a:t/>
            </a:r>
          </a:p>
          <a:p>
            <a:pPr lvl="2"/>
            <a:r>
              <a:t/>
            </a:r>
          </a:p>
          <a:p>
            <a:pPr lvl="3"/>
            <a:r>
              <a:t/>
            </a:r>
          </a:p>
          <a:p>
            <a:pPr lvl="4"/>
            <a:r>
              <a:t/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/>
            </a:lvl1pPr>
          </a:lstStyle>
          <a:p>
            <a:pPr/>
            <a:fld id="{86CB4B4D-7CA3-9044-876B-883B54F8677D}" type="slidenum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transition xmlns:p14="http://schemas.microsoft.com/office/powerpoint/2010/main" spd="med" advClick="1"/>
  <p:txStyles>
    <p:titleStyle>
      <a:lvl1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l" defTabSz="2438338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1" baseline="0" cap="none" i="0" spc="-170" strike="noStrike" sz="85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titleStyle>
    <p:bodyStyle>
      <a:lvl1pPr marL="609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1pPr>
      <a:lvl2pPr marL="1219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2pPr>
      <a:lvl3pPr marL="1828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3pPr>
      <a:lvl4pPr marL="2438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4pPr>
      <a:lvl5pPr marL="30480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5pPr>
      <a:lvl6pPr marL="36576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6pPr>
      <a:lvl7pPr marL="42672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7pPr>
      <a:lvl8pPr marL="48768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8pPr>
      <a:lvl9pPr marL="5486400" marR="0" indent="-609600" algn="l" defTabSz="2438338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tabLst/>
        <a:defRPr b="0" baseline="0" cap="none" i="0" spc="0" strike="noStrike" sz="4800" u="none">
          <a:solidFill>
            <a:srgbClr val="FFFFFF"/>
          </a:solidFill>
          <a:uFillTx/>
          <a:latin typeface="+mn-lt"/>
          <a:ea typeface="+mn-ea"/>
          <a:cs typeface="+mn-cs"/>
          <a:sym typeface="Helvetica Neue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1.jpeg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png"/><Relationship Id="rId3" Type="http://schemas.openxmlformats.org/officeDocument/2006/relationships/image" Target="../media/image14.jpeg"/><Relationship Id="rId4" Type="http://schemas.openxmlformats.org/officeDocument/2006/relationships/image" Target="../media/image15.jpeg"/><Relationship Id="rId5" Type="http://schemas.openxmlformats.org/officeDocument/2006/relationships/image" Target="../media/image16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.png"/><Relationship Id="rId3" Type="http://schemas.openxmlformats.org/officeDocument/2006/relationships/image" Target="../media/image1.jpe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.jpeg"/><Relationship Id="rId3" Type="http://schemas.openxmlformats.org/officeDocument/2006/relationships/image" Target="../media/image3.jpeg"/><Relationship Id="rId4" Type="http://schemas.openxmlformats.org/officeDocument/2006/relationships/image" Target="../media/image4.jpeg"/><Relationship Id="rId5" Type="http://schemas.openxmlformats.org/officeDocument/2006/relationships/image" Target="../media/image2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5.jpeg"/><Relationship Id="rId4" Type="http://schemas.openxmlformats.org/officeDocument/2006/relationships/image" Target="../media/image6.jpe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9.jpeg"/><Relationship Id="rId5" Type="http://schemas.openxmlformats.org/officeDocument/2006/relationships/image" Target="../media/image10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rigore Lucian-Florin 324CD"/>
          <p:cNvSpPr txBox="1"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r>
              <a:t>Grigore Lucian-Florin 324CD</a:t>
            </a:r>
          </a:p>
        </p:txBody>
      </p:sp>
      <p:sp>
        <p:nvSpPr>
          <p:cNvPr id="152" name="Cybersecurity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Cybersecurity</a:t>
            </a:r>
          </a:p>
        </p:txBody>
      </p:sp>
      <p:sp>
        <p:nvSpPr>
          <p:cNvPr id="153" name="Presentation Subtitle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How can we shift the future in our favou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How can we shift the future in our favour</a:t>
            </a:r>
          </a:p>
        </p:txBody>
      </p:sp>
      <p:sp>
        <p:nvSpPr>
          <p:cNvPr id="204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06" name="cookie.jpeg" descr="cooki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339500" y="2883430"/>
            <a:ext cx="4199878" cy="5244623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scifi.jpg" descr="scifi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55720" y="5368182"/>
            <a:ext cx="12176001" cy="6016657"/>
          </a:xfrm>
          <a:prstGeom prst="rect">
            <a:avLst/>
          </a:prstGeom>
          <a:ln w="12700">
            <a:miter lim="400000"/>
          </a:ln>
        </p:spPr>
      </p:pic>
      <p:pic>
        <p:nvPicPr>
          <p:cNvPr id="208" name="firewall.jpeg" descr="firewall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164073" y="7520078"/>
            <a:ext cx="8550587" cy="5690027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Keep in min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Keep in mind</a:t>
            </a:r>
          </a:p>
        </p:txBody>
      </p:sp>
      <p:sp>
        <p:nvSpPr>
          <p:cNvPr id="211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213" name="hief.png" descr="hief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543707" y="4248665"/>
            <a:ext cx="3748569" cy="4043595"/>
          </a:xfrm>
          <a:prstGeom prst="rect">
            <a:avLst/>
          </a:prstGeom>
          <a:ln w="12700">
            <a:miter lim="400000"/>
          </a:ln>
        </p:spPr>
      </p:pic>
      <p:pic>
        <p:nvPicPr>
          <p:cNvPr id="214" name="hacker.jpeg" descr="hacker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4543707" y="8755786"/>
            <a:ext cx="3748569" cy="37485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5" name="antiv.jpeg" descr="antiv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1182053" y="6812037"/>
            <a:ext cx="9302724" cy="5226949"/>
          </a:xfrm>
          <a:prstGeom prst="rect">
            <a:avLst/>
          </a:prstGeom>
          <a:ln w="12700">
            <a:miter lim="400000"/>
          </a:ln>
        </p:spPr>
      </p:pic>
      <p:pic>
        <p:nvPicPr>
          <p:cNvPr id="216" name="conne.jpeg" descr="conne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1103087" y="542753"/>
            <a:ext cx="9460656" cy="529796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Thank you for your attention"/>
          <p:cNvSpPr txBox="1"/>
          <p:nvPr>
            <p:ph type="title"/>
          </p:nvPr>
        </p:nvSpPr>
        <p:spPr>
          <a:xfrm>
            <a:off x="1206500" y="3881623"/>
            <a:ext cx="21971001" cy="1433163"/>
          </a:xfrm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Thank you for your attention</a:t>
            </a:r>
          </a:p>
        </p:txBody>
      </p:sp>
      <p:sp>
        <p:nvSpPr>
          <p:cNvPr id="219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20" name="www.securelist.com…"/>
          <p:cNvSpPr txBox="1"/>
          <p:nvPr>
            <p:ph type="body" sz="half" idx="1"/>
          </p:nvPr>
        </p:nvSpPr>
        <p:spPr>
          <a:xfrm>
            <a:off x="1206500" y="7539533"/>
            <a:ext cx="21971000" cy="4964983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  <a:defRPr i="1" sz="3900"/>
            </a:pPr>
            <a:r>
              <a:t>www.securelist.com</a:t>
            </a:r>
          </a:p>
          <a:p>
            <a:pPr marL="0" indent="0" algn="ctr">
              <a:buSzTx/>
              <a:buNone/>
              <a:defRPr i="1" sz="3900"/>
            </a:pPr>
            <a:r>
              <a:t>www.cisco.com</a:t>
            </a:r>
          </a:p>
          <a:p>
            <a:pPr marL="0" indent="0" algn="ctr">
              <a:buSzTx/>
              <a:buNone/>
              <a:defRPr i="1" sz="3900"/>
            </a:pPr>
            <a:r>
              <a:t>www.mcafee.com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Main poin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Main points</a:t>
            </a:r>
          </a:p>
        </p:txBody>
      </p:sp>
      <p:sp>
        <p:nvSpPr>
          <p:cNvPr id="156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7" name="Cyber war has evolved in the same way technology ha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Cyber war has evolved in the same way technology has.</a:t>
            </a: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What should one do to protect himself?</a:t>
            </a: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What will happen in the future?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Where it all starte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Where it all started</a:t>
            </a:r>
          </a:p>
        </p:txBody>
      </p:sp>
      <p:sp>
        <p:nvSpPr>
          <p:cNvPr id="160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2" name="Screenshot 2020-04-30 at 19.41.55.png" descr="Screenshot 2020-04-30 at 19.41.55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33049" y="2787650"/>
            <a:ext cx="9105901" cy="81407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63" name="mac.jpeg" descr="mac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074659" y="2729994"/>
            <a:ext cx="11876292" cy="825601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A silent wa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A silent war</a:t>
            </a:r>
          </a:p>
        </p:txBody>
      </p:sp>
      <p:sp>
        <p:nvSpPr>
          <p:cNvPr id="166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6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68" name="download.jpeg" descr="download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052809" y="2610162"/>
            <a:ext cx="4926147" cy="3596274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0-1-0-.Syrian-town-of-Kobani.2.jpg" descr="0-1-0-.Syrian-town-of-Kobani.2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10632" y="6430935"/>
            <a:ext cx="7810501" cy="519430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0" name="jmbond.jpeg" descr="jmbond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248372" y="2803373"/>
            <a:ext cx="5396341" cy="8109254"/>
          </a:xfrm>
          <a:prstGeom prst="rect">
            <a:avLst/>
          </a:prstGeom>
          <a:ln w="12700">
            <a:miter lim="400000"/>
          </a:ln>
        </p:spPr>
      </p:pic>
      <p:pic>
        <p:nvPicPr>
          <p:cNvPr id="171" name="Screenshot 2020-04-30 at 19.40.43.png" descr="Screenshot 2020-04-30 at 19.40.43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7086348" y="2803373"/>
            <a:ext cx="6429050" cy="81092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lide 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4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5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76" name="Screenshot 2020-04-30 at 19.43.59.png" descr="Screenshot 2020-04-30 at 19.43.59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655784" y="2214723"/>
            <a:ext cx="11332775" cy="8424961"/>
          </a:xfrm>
          <a:prstGeom prst="rect">
            <a:avLst/>
          </a:prstGeom>
          <a:ln w="12700">
            <a:miter lim="400000"/>
          </a:ln>
        </p:spPr>
      </p:pic>
      <p:pic>
        <p:nvPicPr>
          <p:cNvPr id="177" name="Screenshot 2020-04-30 at 19.44.42.png" descr="Screenshot 2020-04-30 at 19.44.4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3244175" y="2966363"/>
            <a:ext cx="10437289" cy="778327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he threat is more real than ev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threat is more real than ever</a:t>
            </a:r>
          </a:p>
        </p:txBody>
      </p:sp>
      <p:sp>
        <p:nvSpPr>
          <p:cNvPr id="180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82" name="Screenshot 2020-04-30 at 19.42.18.png" descr="Screenshot 2020-04-30 at 19.42.18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0294375" y="2321381"/>
            <a:ext cx="4352874" cy="1089918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3" name="aur.jpg" descr="aur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95656" y="5303353"/>
            <a:ext cx="7973969" cy="4935241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cran.jpeg" descr="cran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6171999" y="5303353"/>
            <a:ext cx="7416345" cy="493524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an I become the target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Can I become the target?</a:t>
            </a:r>
          </a:p>
        </p:txBody>
      </p:sp>
      <p:sp>
        <p:nvSpPr>
          <p:cNvPr id="187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8" name="Cambridge Analytica…"/>
          <p:cNvSpPr txBox="1"/>
          <p:nvPr>
            <p:ph type="body" idx="1"/>
          </p:nvPr>
        </p:nvSpPr>
        <p:spPr>
          <a:xfrm>
            <a:off x="1206499" y="3629066"/>
            <a:ext cx="21971001" cy="8875450"/>
          </a:xfrm>
          <a:prstGeom prst="rect">
            <a:avLst/>
          </a:prstGeom>
        </p:spPr>
        <p:txBody>
          <a:bodyPr/>
          <a:lstStyle/>
          <a:p>
            <a:pPr marL="0" indent="0" algn="ctr">
              <a:buSzTx/>
              <a:buNone/>
            </a:pPr>
            <a:r>
              <a:t>Cambridge Analytica</a:t>
            </a: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  <a:defRPr>
                <a:solidFill>
                  <a:schemeClr val="accent5"/>
                </a:solidFill>
              </a:defRPr>
            </a:pPr>
            <a:r>
              <a:t>I LOVE YOU </a:t>
            </a:r>
            <a:r>
              <a:rPr i="1">
                <a:solidFill>
                  <a:srgbClr val="FFFFFF"/>
                </a:solidFill>
              </a:rPr>
              <a:t>MELISSA</a:t>
            </a: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</a:p>
          <a:p>
            <a:pPr marL="0" indent="0" algn="ctr">
              <a:buSzTx/>
              <a:buNone/>
            </a:pPr>
            <a:r>
              <a:t>220 million          1.3 billion</a:t>
            </a:r>
          </a:p>
        </p:txBody>
      </p:sp>
      <p:sp>
        <p:nvSpPr>
          <p:cNvPr id="189" name="Arrow"/>
          <p:cNvSpPr/>
          <p:nvPr/>
        </p:nvSpPr>
        <p:spPr>
          <a:xfrm>
            <a:off x="12042722" y="11054820"/>
            <a:ext cx="717002" cy="736764"/>
          </a:xfrm>
          <a:prstGeom prst="rightArrow">
            <a:avLst>
              <a:gd name="adj1" fmla="val 32000"/>
              <a:gd name="adj2" fmla="val 65764"/>
            </a:avLst>
          </a:prstGeom>
          <a:solidFill>
            <a:srgbClr val="FFFFFF"/>
          </a:solidFill>
          <a:ln w="12700">
            <a:miter lim="400000"/>
          </a:ln>
        </p:spPr>
        <p:txBody>
          <a:bodyPr lIns="50800" tIns="50800" rIns="50800" bIns="50800" anchor="ctr"/>
          <a:lstStyle/>
          <a:p>
            <a:pPr algn="ctr" defTabSz="825500">
              <a:lnSpc>
                <a:spcPct val="100000"/>
              </a:lnSpc>
              <a:spcBef>
                <a:spcPts val="0"/>
              </a:spcBef>
              <a:defRPr sz="3200">
                <a:solidFill>
                  <a:srgbClr val="000000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The three laws of cybersecurity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 three laws of cybersecurity</a:t>
            </a:r>
          </a:p>
        </p:txBody>
      </p:sp>
      <p:sp>
        <p:nvSpPr>
          <p:cNvPr id="192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If there is a vulnerability, it will be exploited. No exceptions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5" marL="3594100" indent="-546100">
              <a:defRPr sz="4500"/>
            </a:pPr>
            <a:r>
              <a:t>If there is a vulnerability, it will be exploited. No exceptions.</a:t>
            </a:r>
          </a:p>
          <a:p>
            <a:pPr lvl="5" marL="3594100" indent="-546100">
              <a:defRPr sz="4500"/>
            </a:pPr>
          </a:p>
          <a:p>
            <a:pPr lvl="5" marL="3594100" indent="-546100">
              <a:defRPr sz="4500"/>
            </a:pPr>
            <a:r>
              <a:t>Everything is vulnerable in some way.</a:t>
            </a:r>
          </a:p>
          <a:p>
            <a:pPr lvl="5" marL="3594100" indent="-546100">
              <a:defRPr sz="4500"/>
            </a:pPr>
          </a:p>
          <a:p>
            <a:pPr lvl="5" marL="3594100" indent="-546100">
              <a:defRPr sz="4500"/>
            </a:pPr>
            <a:r>
              <a:t>Humans trust even when they should not.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We become more vulnerab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We become more vulnerable</a:t>
            </a:r>
          </a:p>
        </p:txBody>
      </p:sp>
      <p:sp>
        <p:nvSpPr>
          <p:cNvPr id="196" name="Slide Subtitle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7" name="Slide bullet text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pic>
        <p:nvPicPr>
          <p:cNvPr id="198" name="usb.jpeg" descr="usb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39995" y="3547046"/>
            <a:ext cx="8581392" cy="39407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99" name="rvey.jpg" descr="rvey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39995" y="8249702"/>
            <a:ext cx="8581392" cy="4492876"/>
          </a:xfrm>
          <a:prstGeom prst="rect">
            <a:avLst/>
          </a:prstGeom>
          <a:ln w="12700">
            <a:miter lim="400000"/>
          </a:ln>
        </p:spPr>
      </p:pic>
      <p:pic>
        <p:nvPicPr>
          <p:cNvPr id="200" name="gym.jpeg" descr="gym.jpe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250040" y="2987227"/>
            <a:ext cx="7331030" cy="4878469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leep.jpeg" descr="sleep.jpe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4236710" y="8196809"/>
            <a:ext cx="7357690" cy="487846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2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l" defTabSz="2438338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48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